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
  </p:notesMasterIdLst>
  <p:sldIdLst>
    <p:sldId id="257" r:id="rId2"/>
    <p:sldId id="259" r:id="rId3"/>
    <p:sldId id="258" r:id="rId4"/>
    <p:sldId id="261" r:id="rId5"/>
    <p:sldId id="262" r:id="rId6"/>
    <p:sldId id="263" r:id="rId7"/>
    <p:sldId id="267" r:id="rId8"/>
    <p:sldId id="264" r:id="rId9"/>
    <p:sldId id="265" r:id="rId10"/>
    <p:sldId id="266" r:id="rId11"/>
    <p:sldId id="268" r:id="rId12"/>
  </p:sldIdLst>
  <p:sldSz cx="9144000" cy="5148263"/>
  <p:notesSz cx="6858000" cy="9144000"/>
  <p:embeddedFontLst>
    <p:embeddedFont>
      <p:font typeface="Sans Condensed" panose="020BE200000000000000"/>
      <p:bold r:id="rId14"/>
    </p:embeddedFont>
    <p:embeddedFont>
      <p:font typeface="Calibri" panose="020F0502020204030204" pitchFamily="34" charset="0"/>
      <p:regular r:id="rId15"/>
      <p:bold r:id="rId16"/>
      <p:italic r:id="rId17"/>
      <p:boldItalic r:id="rId18"/>
    </p:embeddedFont>
  </p:embeddedFontLst>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615" autoAdjust="0"/>
  </p:normalViewPr>
  <p:slideViewPr>
    <p:cSldViewPr>
      <p:cViewPr>
        <p:scale>
          <a:sx n="87" d="100"/>
          <a:sy n="87" d="100"/>
        </p:scale>
        <p:origin x="653"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581A6-32DC-4419-A320-3B81C3A5C774}" type="datetimeFigureOut">
              <a:rPr lang="en-US" smtClean="0"/>
              <a:t>3/31/2017</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D0932-9A18-4663-8D39-AB5129A0BF67}" type="slidenum">
              <a:rPr lang="en-US" smtClean="0"/>
              <a:t>‹#›</a:t>
            </a:fld>
            <a:endParaRPr lang="en-US"/>
          </a:p>
        </p:txBody>
      </p:sp>
    </p:spTree>
    <p:extLst>
      <p:ext uri="{BB962C8B-B14F-4D97-AF65-F5344CB8AC3E}">
        <p14:creationId xmlns:p14="http://schemas.microsoft.com/office/powerpoint/2010/main" val="349219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D0932-9A18-4663-8D39-AB5129A0BF67}" type="slidenum">
              <a:rPr lang="en-US" smtClean="0"/>
              <a:t>5</a:t>
            </a:fld>
            <a:endParaRPr lang="en-US"/>
          </a:p>
        </p:txBody>
      </p:sp>
    </p:spTree>
    <p:extLst>
      <p:ext uri="{BB962C8B-B14F-4D97-AF65-F5344CB8AC3E}">
        <p14:creationId xmlns:p14="http://schemas.microsoft.com/office/powerpoint/2010/main" val="1408764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Title Placeholder 1"/>
          <p:cNvSpPr>
            <a:spLocks noGrp="1"/>
          </p:cNvSpPr>
          <p:nvPr>
            <p:ph type="ctrTitle"/>
          </p:nvPr>
        </p:nvSpPr>
        <p:spPr>
          <a:xfrm>
            <a:off x="1143000" y="1992313"/>
            <a:ext cx="6400800" cy="762000"/>
          </a:xfrm>
        </p:spPr>
        <p:txBody>
          <a:bodyPr/>
          <a:lstStyle>
            <a:lvl1pPr algn="ctr">
              <a:defRPr sz="4400" smtClean="0">
                <a:solidFill>
                  <a:srgbClr val="956B43"/>
                </a:solidFill>
              </a:defRPr>
            </a:lvl1pPr>
          </a:lstStyle>
          <a:p>
            <a:pPr lvl="0"/>
            <a:r>
              <a:rPr lang="en-US" altLang="en-US" noProof="0"/>
              <a:t>Click to edit Master title style</a:t>
            </a:r>
          </a:p>
        </p:txBody>
      </p:sp>
      <p:sp>
        <p:nvSpPr>
          <p:cNvPr id="13315" name="Text Placeholder 2"/>
          <p:cNvSpPr>
            <a:spLocks noGrp="1"/>
          </p:cNvSpPr>
          <p:nvPr>
            <p:ph type="subTitle" idx="1"/>
          </p:nvPr>
        </p:nvSpPr>
        <p:spPr>
          <a:xfrm>
            <a:off x="1143000" y="2632075"/>
            <a:ext cx="6400800" cy="519113"/>
          </a:xfrm>
        </p:spPr>
        <p:txBody>
          <a:bodyPr/>
          <a:lstStyle>
            <a:lvl1pPr marL="0" indent="0" algn="ctr">
              <a:buFont typeface="Arial" panose="020B0604020202020204" pitchFamily="34" charset="0"/>
              <a:buNone/>
              <a:defRPr smtClean="0">
                <a:solidFill>
                  <a:schemeClr val="tx2"/>
                </a:solidFill>
                <a:latin typeface="Sans Condensed" pitchFamily="34" charset="0"/>
              </a:defRPr>
            </a:lvl1pPr>
          </a:lstStyle>
          <a:p>
            <a:pPr lvl="0"/>
            <a:r>
              <a:rPr lang="en-US" altLang="en-US" noProof="0"/>
              <a:t>Click to edit Master subtitle style</a:t>
            </a:r>
          </a:p>
        </p:txBody>
      </p:sp>
      <p:sp>
        <p:nvSpPr>
          <p:cNvPr id="4" name="Date Placeholder 3"/>
          <p:cNvSpPr>
            <a:spLocks noGrp="1"/>
          </p:cNvSpPr>
          <p:nvPr>
            <p:ph type="dt" sz="half" idx="2"/>
          </p:nvPr>
        </p:nvSpPr>
        <p:spPr>
          <a:xfrm>
            <a:off x="457200" y="4687888"/>
            <a:ext cx="2133600" cy="357187"/>
          </a:xfrm>
        </p:spPr>
        <p:txBody>
          <a:bodyPr/>
          <a:lstStyle>
            <a:lvl1pPr algn="l" fontAlgn="auto">
              <a:spcBef>
                <a:spcPts val="0"/>
              </a:spcBef>
              <a:spcAft>
                <a:spcPts val="0"/>
              </a:spcAft>
              <a:defRPr sz="1200" smtClean="0">
                <a:solidFill>
                  <a:schemeClr val="tx1">
                    <a:tint val="75000"/>
                  </a:schemeClr>
                </a:solidFill>
                <a:latin typeface="+mn-lt"/>
              </a:defRPr>
            </a:lvl1pPr>
          </a:lstStyle>
          <a:p>
            <a:pPr>
              <a:defRPr/>
            </a:pPr>
            <a:fld id="{0C0C6447-B26D-409D-A011-B5AABD2FC19F}" type="datetimeFigureOut">
              <a:rPr lang="en-US"/>
              <a:pPr>
                <a:defRPr/>
              </a:pPr>
              <a:t>3/31/2017</a:t>
            </a:fld>
            <a:endParaRPr lang="en-US"/>
          </a:p>
        </p:txBody>
      </p:sp>
      <p:sp>
        <p:nvSpPr>
          <p:cNvPr id="5" name="Footer Placeholder 4"/>
          <p:cNvSpPr>
            <a:spLocks noGrp="1"/>
          </p:cNvSpPr>
          <p:nvPr>
            <p:ph type="ftr" sz="quarter" idx="3"/>
          </p:nvPr>
        </p:nvSpPr>
        <p:spPr>
          <a:xfrm>
            <a:off x="3124200" y="4687888"/>
            <a:ext cx="2895600" cy="357187"/>
          </a:xfrm>
        </p:spPr>
        <p:txBody>
          <a:bodyP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4687888"/>
            <a:ext cx="2133600" cy="357187"/>
          </a:xfrm>
        </p:spPr>
        <p:txBody>
          <a:bodyPr/>
          <a:lstStyle>
            <a:lvl1pPr>
              <a:defRPr/>
            </a:lvl1pPr>
          </a:lstStyle>
          <a:p>
            <a:fld id="{F9B7782E-B796-410D-ABD0-B00EEC579977}"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1EC9519-2367-4EA1-B7E4-AB663446192C}" type="datetimeFigureOut">
              <a:rPr lang="en-US"/>
              <a:pPr>
                <a:defRPr/>
              </a:pPr>
              <a:t>3/31/2017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0DCE175-C09E-4E0F-9CD0-08AB59DBECE6}" type="slidenum">
              <a:rPr lang="en-US" altLang="en-US"/>
              <a:pPr/>
              <a:t>‹#›</a:t>
            </a:fld>
            <a:endParaRPr lang="en-US" altLang="en-US"/>
          </a:p>
        </p:txBody>
      </p:sp>
    </p:spTree>
    <p:extLst>
      <p:ext uri="{BB962C8B-B14F-4D97-AF65-F5344CB8AC3E}">
        <p14:creationId xmlns:p14="http://schemas.microsoft.com/office/powerpoint/2010/main" val="3482450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69"/>
            <a:ext cx="2057400" cy="439270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169"/>
            <a:ext cx="6019800" cy="439270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A08A674-0ACB-45FE-9855-8F6939D62FD0}" type="datetimeFigureOut">
              <a:rPr lang="en-US"/>
              <a:pPr>
                <a:defRPr/>
              </a:pPr>
              <a:t>3/31/2017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485EEFA-BEA2-43D0-A83A-2425323BF3C0}" type="slidenum">
              <a:rPr lang="en-US" altLang="en-US"/>
              <a:pPr/>
              <a:t>‹#›</a:t>
            </a:fld>
            <a:endParaRPr lang="en-US" altLang="en-US"/>
          </a:p>
        </p:txBody>
      </p:sp>
    </p:spTree>
    <p:extLst>
      <p:ext uri="{BB962C8B-B14F-4D97-AF65-F5344CB8AC3E}">
        <p14:creationId xmlns:p14="http://schemas.microsoft.com/office/powerpoint/2010/main" val="372178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40D1A01-36D6-485B-A63F-FC0666CD55C4}" type="datetimeFigureOut">
              <a:rPr lang="en-US"/>
              <a:pPr>
                <a:defRPr/>
              </a:pPr>
              <a:t>3/31/2017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AFE4675-623B-4E13-AD37-44DDCDA200E1}" type="slidenum">
              <a:rPr lang="en-US" altLang="en-US"/>
              <a:pPr/>
              <a:t>‹#›</a:t>
            </a:fld>
            <a:endParaRPr lang="en-US" altLang="en-US"/>
          </a:p>
        </p:txBody>
      </p:sp>
    </p:spTree>
    <p:extLst>
      <p:ext uri="{BB962C8B-B14F-4D97-AF65-F5344CB8AC3E}">
        <p14:creationId xmlns:p14="http://schemas.microsoft.com/office/powerpoint/2010/main" val="3227728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2054"/>
            <a:ext cx="7772400" cy="112618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E34B4A5-891B-4CDE-9425-0C3655A82243}" type="datetimeFigureOut">
              <a:rPr lang="en-US"/>
              <a:pPr>
                <a:defRPr/>
              </a:pPr>
              <a:t>3/31/2017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A7E9D92-3185-47D4-8E72-8561D4785FAA}" type="slidenum">
              <a:rPr lang="en-US" altLang="en-US"/>
              <a:pPr/>
              <a:t>‹#›</a:t>
            </a:fld>
            <a:endParaRPr lang="en-US" altLang="en-US"/>
          </a:p>
        </p:txBody>
      </p:sp>
    </p:spTree>
    <p:extLst>
      <p:ext uri="{BB962C8B-B14F-4D97-AF65-F5344CB8AC3E}">
        <p14:creationId xmlns:p14="http://schemas.microsoft.com/office/powerpoint/2010/main" val="1597053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9B91837-1B37-4E74-B258-2BC23641F84D}" type="datetimeFigureOut">
              <a:rPr lang="en-US"/>
              <a:pPr>
                <a:defRPr/>
              </a:pPr>
              <a:t>3/31/2017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0B72DB4-5A32-47D8-BE18-212F2833F4F6}" type="slidenum">
              <a:rPr lang="en-US" altLang="en-US"/>
              <a:pPr/>
              <a:t>‹#›</a:t>
            </a:fld>
            <a:endParaRPr lang="en-US" altLang="en-US"/>
          </a:p>
        </p:txBody>
      </p:sp>
    </p:spTree>
    <p:extLst>
      <p:ext uri="{BB962C8B-B14F-4D97-AF65-F5344CB8AC3E}">
        <p14:creationId xmlns:p14="http://schemas.microsoft.com/office/powerpoint/2010/main" val="196584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2401"/>
            <a:ext cx="4040188"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2667"/>
            <a:ext cx="4040188"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2401"/>
            <a:ext cx="4041775"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2667"/>
            <a:ext cx="4041775"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D049AC-C779-4885-AC75-770330E58EBB}" type="datetimeFigureOut">
              <a:rPr lang="en-US"/>
              <a:pPr>
                <a:defRPr/>
              </a:pPr>
              <a:t>3/31/2017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F0F5A516-BA0E-476B-998C-C88907E1AC09}" type="slidenum">
              <a:rPr lang="en-US" altLang="en-US"/>
              <a:pPr/>
              <a:t>‹#›</a:t>
            </a:fld>
            <a:endParaRPr lang="en-US" altLang="en-US"/>
          </a:p>
        </p:txBody>
      </p:sp>
    </p:spTree>
    <p:extLst>
      <p:ext uri="{BB962C8B-B14F-4D97-AF65-F5344CB8AC3E}">
        <p14:creationId xmlns:p14="http://schemas.microsoft.com/office/powerpoint/2010/main" val="270311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DABCCCB-0740-4F17-BB6F-17D14C7B4F2D}" type="datetimeFigureOut">
              <a:rPr lang="en-US"/>
              <a:pPr>
                <a:defRPr/>
              </a:pPr>
              <a:t>3/31/2017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B3678DFF-4AB9-4628-AA77-A5CB8A7AE087}" type="slidenum">
              <a:rPr lang="en-US" altLang="en-US"/>
              <a:pPr/>
              <a:t>‹#›</a:t>
            </a:fld>
            <a:endParaRPr lang="en-US" altLang="en-US"/>
          </a:p>
        </p:txBody>
      </p:sp>
    </p:spTree>
    <p:extLst>
      <p:ext uri="{BB962C8B-B14F-4D97-AF65-F5344CB8AC3E}">
        <p14:creationId xmlns:p14="http://schemas.microsoft.com/office/powerpoint/2010/main" val="2721049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2AB13A2-340F-4785-901B-0EBC4BAE389D}" type="datetimeFigureOut">
              <a:rPr lang="en-US"/>
              <a:pPr>
                <a:defRPr/>
              </a:pPr>
              <a:t>3/31/2017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18018421-7CD2-48CF-AFAF-023ABDADE876}" type="slidenum">
              <a:rPr lang="en-US" altLang="en-US"/>
              <a:pPr/>
              <a:t>‹#›</a:t>
            </a:fld>
            <a:endParaRPr lang="en-US" altLang="en-US"/>
          </a:p>
        </p:txBody>
      </p:sp>
    </p:spTree>
    <p:extLst>
      <p:ext uri="{BB962C8B-B14F-4D97-AF65-F5344CB8AC3E}">
        <p14:creationId xmlns:p14="http://schemas.microsoft.com/office/powerpoint/2010/main" val="266655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977"/>
            <a:ext cx="3008313" cy="87234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77"/>
            <a:ext cx="5111750" cy="4393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7322"/>
            <a:ext cx="3008313" cy="35215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B8AF6C37-568B-447A-87D1-8407A2111361}" type="datetimeFigureOut">
              <a:rPr lang="en-US"/>
              <a:pPr>
                <a:defRPr/>
              </a:pPr>
              <a:t>3/31/2017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41EF585-6777-4657-9535-04C4F1115836}" type="slidenum">
              <a:rPr lang="en-US" altLang="en-US"/>
              <a:pPr/>
              <a:t>‹#›</a:t>
            </a:fld>
            <a:endParaRPr lang="en-US" altLang="en-US"/>
          </a:p>
        </p:txBody>
      </p:sp>
    </p:spTree>
    <p:extLst>
      <p:ext uri="{BB962C8B-B14F-4D97-AF65-F5344CB8AC3E}">
        <p14:creationId xmlns:p14="http://schemas.microsoft.com/office/powerpoint/2010/main" val="529909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007"/>
            <a:ext cx="5486400" cy="308895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9231"/>
            <a:ext cx="5486400" cy="6042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3BA772D-99AE-4FA0-BB46-DB4A7836C8D8}" type="datetimeFigureOut">
              <a:rPr lang="en-US"/>
              <a:pPr>
                <a:defRPr/>
              </a:pPr>
              <a:t>3/31/2017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318A9F5-0DA0-4B62-9686-8A058AD8B665}" type="slidenum">
              <a:rPr lang="en-US" altLang="en-US"/>
              <a:pPr/>
              <a:t>‹#›</a:t>
            </a:fld>
            <a:endParaRPr lang="en-US" altLang="en-US"/>
          </a:p>
        </p:txBody>
      </p:sp>
    </p:spTree>
    <p:extLst>
      <p:ext uri="{BB962C8B-B14F-4D97-AF65-F5344CB8AC3E}">
        <p14:creationId xmlns:p14="http://schemas.microsoft.com/office/powerpoint/2010/main" val="339213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1000" y="333375"/>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381000" y="1050925"/>
            <a:ext cx="685800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4772025"/>
            <a:ext cx="2133600" cy="27305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569283C-E764-4052-A283-27C14B4BEB71}" type="datetimeFigureOut">
              <a:rPr lang="en-US"/>
              <a:pPr>
                <a:defRPr/>
              </a:pPr>
              <a:t>3/31/2017</a:t>
            </a:fld>
            <a:endParaRPr lang="en-US"/>
          </a:p>
        </p:txBody>
      </p:sp>
      <p:sp>
        <p:nvSpPr>
          <p:cNvPr id="5" name="Footer Placeholder 4"/>
          <p:cNvSpPr>
            <a:spLocks noGrp="1"/>
          </p:cNvSpPr>
          <p:nvPr>
            <p:ph type="ftr" sz="quarter" idx="3"/>
          </p:nvPr>
        </p:nvSpPr>
        <p:spPr>
          <a:xfrm>
            <a:off x="3124200" y="4772025"/>
            <a:ext cx="2895600" cy="273050"/>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4772025"/>
            <a:ext cx="2133600" cy="2730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AA2B61C2-D897-4B80-87C3-5EF3F0D2983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3600" kern="1200">
          <a:solidFill>
            <a:schemeClr val="bg1"/>
          </a:solidFill>
          <a:latin typeface="Sans Condensed" pitchFamily="34" charset="0"/>
          <a:ea typeface="+mj-ea"/>
          <a:cs typeface="+mj-cs"/>
        </a:defRPr>
      </a:lvl1pPr>
      <a:lvl2pPr algn="l" rtl="0" eaLnBrk="1" fontAlgn="base" hangingPunct="1">
        <a:spcBef>
          <a:spcPct val="0"/>
        </a:spcBef>
        <a:spcAft>
          <a:spcPct val="0"/>
        </a:spcAft>
        <a:defRPr sz="3600">
          <a:solidFill>
            <a:schemeClr val="bg1"/>
          </a:solidFill>
          <a:latin typeface="Sans Condensed" pitchFamily="34" charset="0"/>
        </a:defRPr>
      </a:lvl2pPr>
      <a:lvl3pPr algn="l" rtl="0" eaLnBrk="1" fontAlgn="base" hangingPunct="1">
        <a:spcBef>
          <a:spcPct val="0"/>
        </a:spcBef>
        <a:spcAft>
          <a:spcPct val="0"/>
        </a:spcAft>
        <a:defRPr sz="3600">
          <a:solidFill>
            <a:schemeClr val="bg1"/>
          </a:solidFill>
          <a:latin typeface="Sans Condensed" pitchFamily="34" charset="0"/>
        </a:defRPr>
      </a:lvl3pPr>
      <a:lvl4pPr algn="l" rtl="0" eaLnBrk="1" fontAlgn="base" hangingPunct="1">
        <a:spcBef>
          <a:spcPct val="0"/>
        </a:spcBef>
        <a:spcAft>
          <a:spcPct val="0"/>
        </a:spcAft>
        <a:defRPr sz="3600">
          <a:solidFill>
            <a:schemeClr val="bg1"/>
          </a:solidFill>
          <a:latin typeface="Sans Condensed" pitchFamily="34" charset="0"/>
        </a:defRPr>
      </a:lvl4pPr>
      <a:lvl5pPr algn="l" rtl="0" eaLnBrk="1" fontAlgn="base" hangingPunct="1">
        <a:spcBef>
          <a:spcPct val="0"/>
        </a:spcBef>
        <a:spcAft>
          <a:spcPct val="0"/>
        </a:spcAft>
        <a:defRPr sz="3600">
          <a:solidFill>
            <a:schemeClr val="bg1"/>
          </a:solidFill>
          <a:latin typeface="Sans Condensed" pitchFamily="34" charset="0"/>
        </a:defRPr>
      </a:lvl5pPr>
      <a:lvl6pPr marL="457200" algn="l" rtl="0" eaLnBrk="1" fontAlgn="base" hangingPunct="1">
        <a:spcBef>
          <a:spcPct val="0"/>
        </a:spcBef>
        <a:spcAft>
          <a:spcPct val="0"/>
        </a:spcAft>
        <a:defRPr sz="3600">
          <a:solidFill>
            <a:schemeClr val="tx1"/>
          </a:solidFill>
          <a:latin typeface="Sans Condensed" pitchFamily="34" charset="0"/>
        </a:defRPr>
      </a:lvl6pPr>
      <a:lvl7pPr marL="914400" algn="l" rtl="0" eaLnBrk="1" fontAlgn="base" hangingPunct="1">
        <a:spcBef>
          <a:spcPct val="0"/>
        </a:spcBef>
        <a:spcAft>
          <a:spcPct val="0"/>
        </a:spcAft>
        <a:defRPr sz="3600">
          <a:solidFill>
            <a:schemeClr val="tx1"/>
          </a:solidFill>
          <a:latin typeface="Sans Condensed" pitchFamily="34" charset="0"/>
        </a:defRPr>
      </a:lvl7pPr>
      <a:lvl8pPr marL="1371600" algn="l" rtl="0" eaLnBrk="1" fontAlgn="base" hangingPunct="1">
        <a:spcBef>
          <a:spcPct val="0"/>
        </a:spcBef>
        <a:spcAft>
          <a:spcPct val="0"/>
        </a:spcAft>
        <a:defRPr sz="3600">
          <a:solidFill>
            <a:schemeClr val="tx1"/>
          </a:solidFill>
          <a:latin typeface="Sans Condensed" pitchFamily="34" charset="0"/>
        </a:defRPr>
      </a:lvl8pPr>
      <a:lvl9pPr marL="1828800" algn="l" rtl="0" eaLnBrk="1" fontAlgn="base" hangingPunct="1">
        <a:spcBef>
          <a:spcPct val="0"/>
        </a:spcBef>
        <a:spcAft>
          <a:spcPct val="0"/>
        </a:spcAft>
        <a:defRPr sz="3600">
          <a:solidFill>
            <a:schemeClr val="tx1"/>
          </a:solidFill>
          <a:latin typeface="Sans Condensed"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j-lt"/>
          <a:ea typeface="+mn-ea"/>
          <a:cs typeface="Arial"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j-lt"/>
          <a:ea typeface="+mn-ea"/>
          <a:cs typeface="Arial"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j-lt"/>
          <a:ea typeface="+mn-ea"/>
          <a:cs typeface="Arial" pitchFamily="34" charset="0"/>
        </a:defRPr>
      </a:lvl3pPr>
      <a:lvl4pPr marL="1600200" indent="-228600" algn="l" rtl="0" eaLnBrk="1" fontAlgn="base" hangingPunct="1">
        <a:spcBef>
          <a:spcPct val="20000"/>
        </a:spcBef>
        <a:spcAft>
          <a:spcPct val="0"/>
        </a:spcAft>
        <a:buFont typeface="Arial" panose="020B0604020202020204" pitchFamily="34" charset="0"/>
        <a:buChar char="–"/>
        <a:defRPr kern="1200">
          <a:solidFill>
            <a:schemeClr val="tx1"/>
          </a:solidFill>
          <a:latin typeface="+mj-lt"/>
          <a:ea typeface="+mn-ea"/>
          <a:cs typeface="Arial" pitchFamily="34" charset="0"/>
        </a:defRPr>
      </a:lvl4pPr>
      <a:lvl5pPr marL="2057400" indent="-228600" algn="l" rtl="0" eaLnBrk="1" fontAlgn="base" hangingPunct="1">
        <a:spcBef>
          <a:spcPct val="20000"/>
        </a:spcBef>
        <a:spcAft>
          <a:spcPct val="0"/>
        </a:spcAft>
        <a:buFont typeface="Arial" panose="020B0604020202020204" pitchFamily="34" charset="0"/>
        <a:buChar char="»"/>
        <a:defRPr kern="1200">
          <a:solidFill>
            <a:schemeClr val="tx1"/>
          </a:solidFill>
          <a:latin typeface="+mj-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variety411.com/" TargetMode="External"/><Relationship Id="rId2" Type="http://schemas.openxmlformats.org/officeDocument/2006/relationships/hyperlink" Target="http://www.moviepilot.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youtube.com/watch?v=Uzw4wkHtEt4" TargetMode="Externa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altLang="en-US" dirty="0"/>
              <a:t>Film Presentation</a:t>
            </a:r>
          </a:p>
        </p:txBody>
      </p:sp>
      <p:sp>
        <p:nvSpPr>
          <p:cNvPr id="14339" name="Subtitle 1"/>
          <p:cNvSpPr>
            <a:spLocks noGrp="1"/>
          </p:cNvSpPr>
          <p:nvPr>
            <p:ph type="subTitle" idx="1"/>
          </p:nvPr>
        </p:nvSpPr>
        <p:spPr/>
        <p:txBody>
          <a:bodyPr/>
          <a:lstStyle/>
          <a:p>
            <a:r>
              <a:rPr lang="en-US" altLang="en-US" dirty="0"/>
              <a:t>Cinematography</a:t>
            </a:r>
          </a:p>
        </p:txBody>
      </p:sp>
      <p:sp>
        <p:nvSpPr>
          <p:cNvPr id="2" name="Rectangle 1"/>
          <p:cNvSpPr/>
          <p:nvPr/>
        </p:nvSpPr>
        <p:spPr>
          <a:xfrm>
            <a:off x="1828800" y="3488531"/>
            <a:ext cx="5334000" cy="369332"/>
          </a:xfrm>
          <a:prstGeom prst="rect">
            <a:avLst/>
          </a:prstGeom>
        </p:spPr>
        <p:txBody>
          <a:bodyPr wrap="square">
            <a:spAutoFit/>
          </a:bodyPr>
          <a:lstStyle/>
          <a:p>
            <a:r>
              <a:rPr lang="en-US" altLang="en-US" b="1" dirty="0"/>
              <a:t>Saeed </a:t>
            </a:r>
            <a:r>
              <a:rPr lang="en-US" altLang="en-US" b="1" dirty="0" err="1"/>
              <a:t>Mohiti</a:t>
            </a:r>
            <a:r>
              <a:rPr lang="en-US" altLang="en-US" b="1" dirty="0"/>
              <a:t>                              </a:t>
            </a:r>
            <a:r>
              <a:rPr lang="en-US" b="1" dirty="0" err="1"/>
              <a:t>Digvijaysingh</a:t>
            </a:r>
            <a:r>
              <a:rPr lang="en-US" b="1" dirty="0"/>
              <a:t>  </a:t>
            </a:r>
            <a:r>
              <a:rPr lang="en-US" altLang="en-US" b="1" dirty="0" err="1"/>
              <a:t>Macwana</a:t>
            </a:r>
            <a:endParaRPr lang="en-US"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726531"/>
            <a:ext cx="7010400" cy="1754326"/>
          </a:xfrm>
          <a:prstGeom prst="rect">
            <a:avLst/>
          </a:prstGeom>
        </p:spPr>
        <p:txBody>
          <a:bodyPr wrap="square">
            <a:spAutoFit/>
          </a:bodyPr>
          <a:lstStyle/>
          <a:p>
            <a:r>
              <a:rPr lang="en-US" dirty="0"/>
              <a:t>“We wanted to give you that massive contrast.  The light blinds you and gives you a sense of heat,” said </a:t>
            </a:r>
            <a:r>
              <a:rPr lang="en-US" dirty="0" err="1"/>
              <a:t>Nuttgens</a:t>
            </a:r>
            <a:r>
              <a:rPr lang="en-US" dirty="0"/>
              <a:t> .</a:t>
            </a:r>
          </a:p>
          <a:p>
            <a:r>
              <a:rPr lang="en-US" dirty="0"/>
              <a:t>While the director, writer, and actors all put forth fabulous performances, it's the cinematography that really ties everything together. The shots in this presentation are only a small sampling of what the movie has to provide.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45331"/>
            <a:ext cx="4998252" cy="2090818"/>
          </a:xfrm>
          <a:prstGeom prst="rect">
            <a:avLst/>
          </a:prstGeom>
          <a:effectLst>
            <a:softEdge rad="114300"/>
          </a:effectLst>
        </p:spPr>
      </p:pic>
      <p:sp>
        <p:nvSpPr>
          <p:cNvPr id="5" name="Rectangle 4"/>
          <p:cNvSpPr/>
          <p:nvPr/>
        </p:nvSpPr>
        <p:spPr>
          <a:xfrm>
            <a:off x="304801" y="288131"/>
            <a:ext cx="5143818" cy="707886"/>
          </a:xfrm>
          <a:prstGeom prst="rect">
            <a:avLst/>
          </a:prstGeom>
        </p:spPr>
        <p:txBody>
          <a:bodyPr wrap="square">
            <a:spAutoFit/>
          </a:bodyPr>
          <a:lstStyle/>
          <a:p>
            <a:r>
              <a:rPr lang="en-US" sz="4000" b="1" dirty="0">
                <a:solidFill>
                  <a:schemeClr val="bg1"/>
                </a:solidFill>
              </a:rPr>
              <a:t>Conclusion</a:t>
            </a:r>
          </a:p>
        </p:txBody>
      </p:sp>
    </p:spTree>
    <p:extLst>
      <p:ext uri="{BB962C8B-B14F-4D97-AF65-F5344CB8AC3E}">
        <p14:creationId xmlns:p14="http://schemas.microsoft.com/office/powerpoint/2010/main" val="99693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050131"/>
            <a:ext cx="6400800" cy="762000"/>
          </a:xfrm>
        </p:spPr>
        <p:txBody>
          <a:bodyPr/>
          <a:lstStyle/>
          <a:p>
            <a:r>
              <a:rPr lang="en-US" sz="6000" b="1" dirty="0"/>
              <a:t>Thank You</a:t>
            </a:r>
          </a:p>
        </p:txBody>
      </p:sp>
      <p:sp>
        <p:nvSpPr>
          <p:cNvPr id="3" name="Subtitle 2"/>
          <p:cNvSpPr>
            <a:spLocks noGrp="1"/>
          </p:cNvSpPr>
          <p:nvPr>
            <p:ph type="subTitle" idx="1"/>
          </p:nvPr>
        </p:nvSpPr>
        <p:spPr>
          <a:xfrm>
            <a:off x="838200" y="2040731"/>
            <a:ext cx="6400800" cy="2075656"/>
          </a:xfrm>
        </p:spPr>
        <p:txBody>
          <a:bodyPr/>
          <a:lstStyle/>
          <a:p>
            <a:r>
              <a:rPr lang="en-US" dirty="0"/>
              <a:t>Work Cited</a:t>
            </a:r>
          </a:p>
          <a:p>
            <a:r>
              <a:rPr lang="en-US" dirty="0">
                <a:hlinkClick r:id="rId2"/>
              </a:rPr>
              <a:t>www.moviepilot.com</a:t>
            </a:r>
            <a:endParaRPr lang="en-US" dirty="0"/>
          </a:p>
          <a:p>
            <a:r>
              <a:rPr lang="en-US" dirty="0"/>
              <a:t>Wikipedia</a:t>
            </a:r>
          </a:p>
          <a:p>
            <a:r>
              <a:rPr lang="en-US" dirty="0">
                <a:hlinkClick r:id="rId3"/>
              </a:rPr>
              <a:t>www.variety411.com</a:t>
            </a:r>
            <a:endParaRPr lang="en-US" dirty="0"/>
          </a:p>
          <a:p>
            <a:endParaRPr lang="en-US" dirty="0"/>
          </a:p>
        </p:txBody>
      </p:sp>
    </p:spTree>
    <p:extLst>
      <p:ext uri="{BB962C8B-B14F-4D97-AF65-F5344CB8AC3E}">
        <p14:creationId xmlns:p14="http://schemas.microsoft.com/office/powerpoint/2010/main" val="296099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333375"/>
            <a:ext cx="3657600" cy="641350"/>
          </a:xfrm>
        </p:spPr>
        <p:txBody>
          <a:bodyPr/>
          <a:lstStyle/>
          <a:p>
            <a:r>
              <a:rPr lang="en-US" i="1" dirty="0">
                <a:solidFill>
                  <a:schemeClr val="tx1"/>
                </a:solidFill>
              </a:rPr>
              <a:t> Hell or High Water</a:t>
            </a:r>
          </a:p>
        </p:txBody>
      </p:sp>
      <p:sp>
        <p:nvSpPr>
          <p:cNvPr id="6" name="Rectangle 5"/>
          <p:cNvSpPr/>
          <p:nvPr/>
        </p:nvSpPr>
        <p:spPr>
          <a:xfrm>
            <a:off x="3429000" y="1019969"/>
            <a:ext cx="4137150" cy="3231654"/>
          </a:xfrm>
          <a:prstGeom prst="rect">
            <a:avLst/>
          </a:prstGeom>
        </p:spPr>
        <p:txBody>
          <a:bodyPr wrap="square">
            <a:spAutoFit/>
          </a:bodyPr>
          <a:lstStyle/>
          <a:p>
            <a:r>
              <a:rPr lang="en-US" i="1" dirty="0"/>
              <a:t>Release Date: 2016</a:t>
            </a:r>
            <a:endParaRPr lang="en-US" i="1" dirty="0">
              <a:solidFill>
                <a:schemeClr val="tx1"/>
              </a:solidFill>
            </a:endParaRPr>
          </a:p>
          <a:p>
            <a:r>
              <a:rPr lang="en-US" i="1" dirty="0">
                <a:solidFill>
                  <a:schemeClr val="tx1"/>
                </a:solidFill>
              </a:rPr>
              <a:t>Genre: Crime, </a:t>
            </a:r>
            <a:r>
              <a:rPr lang="en-US" i="1" dirty="0"/>
              <a:t>Action, Suspense</a:t>
            </a:r>
            <a:endParaRPr lang="en-US" i="1" dirty="0">
              <a:solidFill>
                <a:schemeClr val="tx1"/>
              </a:solidFill>
            </a:endParaRPr>
          </a:p>
          <a:p>
            <a:r>
              <a:rPr lang="en-US" i="1" dirty="0">
                <a:solidFill>
                  <a:schemeClr val="tx1"/>
                </a:solidFill>
              </a:rPr>
              <a:t>Writer: Taylor Sheridan </a:t>
            </a:r>
          </a:p>
          <a:p>
            <a:r>
              <a:rPr lang="en-US" i="1" dirty="0">
                <a:solidFill>
                  <a:schemeClr val="tx1"/>
                </a:solidFill>
              </a:rPr>
              <a:t>Director: David Mackenzie </a:t>
            </a:r>
          </a:p>
          <a:p>
            <a:r>
              <a:rPr lang="en-US" i="1" dirty="0"/>
              <a:t>Cinematography: Giles </a:t>
            </a:r>
            <a:r>
              <a:rPr lang="en-US" i="1" dirty="0" err="1"/>
              <a:t>Nuttgens</a:t>
            </a:r>
            <a:endParaRPr lang="en-US" i="1" dirty="0">
              <a:solidFill>
                <a:schemeClr val="tx1"/>
              </a:solidFill>
            </a:endParaRPr>
          </a:p>
          <a:p>
            <a:r>
              <a:rPr lang="en-US" i="1" dirty="0"/>
              <a:t>Stars: Chris Pine, Ben Foster, Jeff Bridges</a:t>
            </a:r>
          </a:p>
          <a:p>
            <a:endParaRPr lang="en-US" i="1" dirty="0"/>
          </a:p>
          <a:p>
            <a:r>
              <a:rPr lang="en-US" dirty="0"/>
              <a:t>Nominations:</a:t>
            </a:r>
          </a:p>
          <a:p>
            <a:r>
              <a:rPr lang="en-US" sz="1400" i="1" dirty="0"/>
              <a:t>BAFTA Award for Best Cinematography</a:t>
            </a:r>
          </a:p>
          <a:p>
            <a:r>
              <a:rPr lang="en-US" sz="1400" i="1" dirty="0"/>
              <a:t>Academy Award</a:t>
            </a:r>
            <a:br>
              <a:rPr lang="en-US" sz="1400" i="1" dirty="0"/>
            </a:br>
            <a:r>
              <a:rPr lang="en-US" sz="1400" i="1" dirty="0"/>
              <a:t>Golden Globe Award and more</a:t>
            </a:r>
          </a:p>
          <a:p>
            <a:r>
              <a:rPr lang="en-US" i="1" dirty="0"/>
              <a:t> </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1152"/>
            <a:ext cx="4191000" cy="5293895"/>
          </a:xfrm>
          <a:effectLst>
            <a:softEdge rad="660400"/>
          </a:effectLst>
        </p:spPr>
      </p:pic>
    </p:spTree>
    <p:extLst>
      <p:ext uri="{BB962C8B-B14F-4D97-AF65-F5344CB8AC3E}">
        <p14:creationId xmlns:p14="http://schemas.microsoft.com/office/powerpoint/2010/main" val="120897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Storyline:</a:t>
            </a:r>
          </a:p>
        </p:txBody>
      </p:sp>
      <p:sp>
        <p:nvSpPr>
          <p:cNvPr id="16387" name="Content Placeholder 2"/>
          <p:cNvSpPr>
            <a:spLocks noGrp="1"/>
          </p:cNvSpPr>
          <p:nvPr>
            <p:ph type="body" idx="1"/>
          </p:nvPr>
        </p:nvSpPr>
        <p:spPr/>
        <p:txBody>
          <a:bodyPr>
            <a:normAutofit lnSpcReduction="10000"/>
          </a:bodyPr>
          <a:lstStyle/>
          <a:p>
            <a:pPr marL="0" indent="0" algn="just">
              <a:lnSpc>
                <a:spcPct val="90000"/>
              </a:lnSpc>
              <a:buNone/>
            </a:pPr>
            <a:r>
              <a:rPr lang="en-US" sz="2400" dirty="0"/>
              <a:t>Toby is a divorced father who's trying to make a better life for his son. His brother Tanner is an ex-convict with a short temper and a loose trigger finger. Together, they plan a series of heists against the bank that's about to foreclose on their family ranch. Standing in their way is Marcus, a Texas Ranger who's only weeks away from retirement. As the siblings plot their final robbery, they must also prepare for a showdown with a crafty lawman who's not ready to ride off into the sunset. </a:t>
            </a:r>
          </a:p>
          <a:p>
            <a:pPr marL="0" indent="0" algn="just">
              <a:lnSpc>
                <a:spcPct val="90000"/>
              </a:lnSpc>
              <a:buNone/>
            </a:pPr>
            <a:r>
              <a:rPr lang="en-US" altLang="en-US" sz="2400" dirty="0">
                <a:hlinkClick r:id="rId2"/>
              </a:rPr>
              <a:t>Trailer</a:t>
            </a: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8917">
            <a:off x="7509301" y="482065"/>
            <a:ext cx="1244740" cy="985320"/>
          </a:xfrm>
          <a:prstGeom prst="rect">
            <a:avLst/>
          </a:prstGeom>
          <a:effectLst>
            <a:softEdge rad="1016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21472">
            <a:off x="7420817" y="1488195"/>
            <a:ext cx="1272134" cy="1066801"/>
          </a:xfrm>
          <a:prstGeom prst="rect">
            <a:avLst/>
          </a:prstGeom>
          <a:effectLst>
            <a:softEdge rad="1397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1381">
            <a:off x="7277357" y="2481420"/>
            <a:ext cx="1449557" cy="929333"/>
          </a:xfrm>
          <a:prstGeom prst="rect">
            <a:avLst/>
          </a:prstGeom>
          <a:effectLst>
            <a:softEdge rad="139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2903">
            <a:off x="7318449" y="3557900"/>
            <a:ext cx="1258024" cy="896364"/>
          </a:xfrm>
          <a:prstGeom prst="rect">
            <a:avLst/>
          </a:prstGeom>
          <a:effectLst>
            <a:softEdge rad="762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156027"/>
            <a:ext cx="7010400" cy="4164217"/>
          </a:xfrm>
          <a:prstGeom prst="rect">
            <a:avLst/>
          </a:prstGeom>
        </p:spPr>
        <p:txBody>
          <a:bodyPr wrap="square">
            <a:spAutoFit/>
          </a:bodyPr>
          <a:lstStyle/>
          <a:p>
            <a:pPr algn="just">
              <a:lnSpc>
                <a:spcPct val="90000"/>
              </a:lnSpc>
            </a:pPr>
            <a:r>
              <a:rPr lang="en-US" sz="2000" dirty="0"/>
              <a:t>Cinematography is the act of capturing photographic images in space through the use of a number of controllable elements.  These include the </a:t>
            </a:r>
            <a:r>
              <a:rPr lang="en-US" sz="2000" b="1" dirty="0"/>
              <a:t>quality</a:t>
            </a:r>
            <a:r>
              <a:rPr lang="en-US" sz="2000" dirty="0"/>
              <a:t> of the film stock, the manipulation of the </a:t>
            </a:r>
            <a:r>
              <a:rPr lang="en-US" sz="2000" b="1" dirty="0"/>
              <a:t>camera lens</a:t>
            </a:r>
            <a:r>
              <a:rPr lang="en-US" sz="2000" dirty="0"/>
              <a:t>, </a:t>
            </a:r>
            <a:r>
              <a:rPr lang="en-US" sz="2000" b="1" dirty="0"/>
              <a:t>framing</a:t>
            </a:r>
            <a:r>
              <a:rPr lang="en-US" sz="2000" dirty="0"/>
              <a:t>, </a:t>
            </a:r>
            <a:r>
              <a:rPr lang="en-US" sz="2000" b="1" dirty="0"/>
              <a:t>scale</a:t>
            </a:r>
            <a:r>
              <a:rPr lang="en-US" sz="2000" dirty="0"/>
              <a:t> and </a:t>
            </a:r>
            <a:r>
              <a:rPr lang="en-US" sz="2000" b="1" dirty="0"/>
              <a:t>movement</a:t>
            </a:r>
            <a:r>
              <a:rPr lang="en-US" sz="2000" dirty="0"/>
              <a:t>.</a:t>
            </a:r>
          </a:p>
          <a:p>
            <a:pPr algn="just">
              <a:lnSpc>
                <a:spcPct val="90000"/>
              </a:lnSpc>
            </a:pPr>
            <a:r>
              <a:rPr lang="en-US" altLang="en-US" sz="1600" dirty="0"/>
              <a:t>(www. Collegefilmandmediastudi.com)</a:t>
            </a:r>
          </a:p>
          <a:p>
            <a:pPr algn="just">
              <a:lnSpc>
                <a:spcPct val="90000"/>
              </a:lnSpc>
            </a:pPr>
            <a:endParaRPr lang="en-US" altLang="en-US" dirty="0"/>
          </a:p>
          <a:p>
            <a:pPr algn="just">
              <a:lnSpc>
                <a:spcPct val="90000"/>
              </a:lnSpc>
            </a:pPr>
            <a:r>
              <a:rPr lang="en-US" altLang="en-US" b="1" dirty="0"/>
              <a:t>Some techniques:</a:t>
            </a:r>
            <a:endParaRPr lang="en-US" altLang="en-US" dirty="0"/>
          </a:p>
          <a:p>
            <a:pPr algn="just">
              <a:lnSpc>
                <a:spcPct val="90000"/>
              </a:lnSpc>
            </a:pPr>
            <a:r>
              <a:rPr lang="en-US" altLang="en-US" dirty="0"/>
              <a:t>Long Shot</a:t>
            </a:r>
          </a:p>
          <a:p>
            <a:pPr algn="just">
              <a:lnSpc>
                <a:spcPct val="90000"/>
              </a:lnSpc>
            </a:pPr>
            <a:r>
              <a:rPr lang="en-US" altLang="en-US" dirty="0"/>
              <a:t>Close-up</a:t>
            </a:r>
          </a:p>
          <a:p>
            <a:pPr algn="just">
              <a:lnSpc>
                <a:spcPct val="90000"/>
              </a:lnSpc>
            </a:pPr>
            <a:r>
              <a:rPr lang="en-US" altLang="en-US" dirty="0"/>
              <a:t>Heli Shot</a:t>
            </a:r>
          </a:p>
          <a:p>
            <a:pPr algn="just">
              <a:lnSpc>
                <a:spcPct val="90000"/>
              </a:lnSpc>
            </a:pPr>
            <a:r>
              <a:rPr lang="en-US" altLang="en-US" dirty="0"/>
              <a:t>Deep Focus</a:t>
            </a:r>
          </a:p>
          <a:p>
            <a:pPr algn="just">
              <a:lnSpc>
                <a:spcPct val="90000"/>
              </a:lnSpc>
            </a:pPr>
            <a:r>
              <a:rPr lang="en-US" altLang="en-US" dirty="0"/>
              <a:t>Wide Angle</a:t>
            </a:r>
          </a:p>
          <a:p>
            <a:pPr algn="just">
              <a:lnSpc>
                <a:spcPct val="90000"/>
              </a:lnSpc>
            </a:pPr>
            <a:r>
              <a:rPr lang="en-US" altLang="en-US" dirty="0"/>
              <a:t>and more </a:t>
            </a:r>
          </a:p>
          <a:p>
            <a:pPr algn="just">
              <a:lnSpc>
                <a:spcPct val="90000"/>
              </a:lnSpc>
            </a:pPr>
            <a:endParaRPr lang="en-US" altLang="en-US" dirty="0"/>
          </a:p>
          <a:p>
            <a:pPr algn="just">
              <a:lnSpc>
                <a:spcPct val="90000"/>
              </a:lnSpc>
            </a:pPr>
            <a:r>
              <a:rPr lang="en-US" altLang="en-US" dirty="0"/>
              <a:t> </a:t>
            </a:r>
          </a:p>
          <a:p>
            <a:pPr algn="just">
              <a:lnSpc>
                <a:spcPct val="90000"/>
              </a:lnSpc>
            </a:pPr>
            <a:endParaRPr lang="en-US" altLang="en-US" dirty="0"/>
          </a:p>
        </p:txBody>
      </p:sp>
      <p:sp>
        <p:nvSpPr>
          <p:cNvPr id="3" name="Rectangle 2"/>
          <p:cNvSpPr/>
          <p:nvPr/>
        </p:nvSpPr>
        <p:spPr>
          <a:xfrm>
            <a:off x="304800" y="364331"/>
            <a:ext cx="4806226" cy="707886"/>
          </a:xfrm>
          <a:prstGeom prst="rect">
            <a:avLst/>
          </a:prstGeom>
        </p:spPr>
        <p:txBody>
          <a:bodyPr wrap="square">
            <a:spAutoFit/>
          </a:bodyPr>
          <a:lstStyle/>
          <a:p>
            <a:r>
              <a:rPr lang="en-US" altLang="en-US" sz="4000" b="1" dirty="0">
                <a:solidFill>
                  <a:schemeClr val="bg1"/>
                </a:solidFill>
              </a:rPr>
              <a:t>Cinematography</a:t>
            </a:r>
            <a:endParaRPr lang="en-US" sz="4000" b="1"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104" y="2574131"/>
            <a:ext cx="5120639" cy="2400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104" y="2574132"/>
            <a:ext cx="5153296" cy="24003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104" y="2574131"/>
            <a:ext cx="5153295" cy="24003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103" y="2574131"/>
            <a:ext cx="5153296" cy="24003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978" y="2574131"/>
            <a:ext cx="5196421" cy="2400300"/>
          </a:xfrm>
          <a:prstGeom prst="rect">
            <a:avLst/>
          </a:prstGeom>
        </p:spPr>
      </p:pic>
    </p:spTree>
    <p:extLst>
      <p:ext uri="{BB962C8B-B14F-4D97-AF65-F5344CB8AC3E}">
        <p14:creationId xmlns:p14="http://schemas.microsoft.com/office/powerpoint/2010/main" val="1626358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107531"/>
            <a:ext cx="6400800" cy="1631216"/>
          </a:xfrm>
          <a:prstGeom prst="rect">
            <a:avLst/>
          </a:prstGeom>
        </p:spPr>
        <p:txBody>
          <a:bodyPr wrap="square">
            <a:spAutoFit/>
          </a:bodyPr>
          <a:lstStyle/>
          <a:p>
            <a:r>
              <a:rPr lang="en-US" sz="2000" dirty="0"/>
              <a:t>Hell or High Water is a film that spends its time split between two primary setups. Tight, often claustrophobic-feeling spaces, in places like banks, diners, and crumbling homes, or in epically large landscapes, like the flat open roads, or sprawling mountainsides of West Texas.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1931"/>
            <a:ext cx="6762750" cy="2828925"/>
          </a:xfrm>
          <a:prstGeom prst="rect">
            <a:avLst/>
          </a:prstGeom>
          <a:effectLst>
            <a:softEdge rad="165100"/>
          </a:effectLst>
        </p:spPr>
      </p:pic>
    </p:spTree>
    <p:extLst>
      <p:ext uri="{BB962C8B-B14F-4D97-AF65-F5344CB8AC3E}">
        <p14:creationId xmlns:p14="http://schemas.microsoft.com/office/powerpoint/2010/main" val="255814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802731"/>
            <a:ext cx="7010400" cy="2062103"/>
          </a:xfrm>
          <a:prstGeom prst="rect">
            <a:avLst/>
          </a:prstGeom>
        </p:spPr>
        <p:txBody>
          <a:bodyPr wrap="square">
            <a:spAutoFit/>
          </a:bodyPr>
          <a:lstStyle/>
          <a:p>
            <a:r>
              <a:rPr lang="en-US" sz="1600" dirty="0">
                <a:solidFill>
                  <a:srgbClr val="222222"/>
                </a:solidFill>
                <a:latin typeface="-apple-system"/>
              </a:rPr>
              <a:t>When exploring the smaller spaces, </a:t>
            </a:r>
            <a:r>
              <a:rPr lang="en-US" sz="1600" dirty="0" err="1">
                <a:solidFill>
                  <a:srgbClr val="222222"/>
                </a:solidFill>
                <a:latin typeface="-apple-system"/>
              </a:rPr>
              <a:t>Nuttgens</a:t>
            </a:r>
            <a:r>
              <a:rPr lang="en-US" sz="1600" dirty="0">
                <a:solidFill>
                  <a:srgbClr val="222222"/>
                </a:solidFill>
                <a:latin typeface="-apple-system"/>
              </a:rPr>
              <a:t> takes on numerous different angles to frame our lead characters. He always makes sure to fill the screen with people, allowing them to feel large and important. The interior scenes tended to be focused on intimate character moments or progression of the plot, and the film benefits from the cinematography providing us a glimpse at all of the characters involved. These tight shots are crafted to pull our vision towards what we need to see, and the dulled color scheme of the numerous indoor locations only stands to emphasize the glory of the grander shots.</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88131"/>
            <a:ext cx="6244901" cy="2612304"/>
          </a:xfrm>
          <a:prstGeom prst="rect">
            <a:avLst/>
          </a:prstGeom>
          <a:effectLst>
            <a:softEdge rad="203200"/>
          </a:effectLst>
        </p:spPr>
      </p:pic>
    </p:spTree>
    <p:extLst>
      <p:ext uri="{BB962C8B-B14F-4D97-AF65-F5344CB8AC3E}">
        <p14:creationId xmlns:p14="http://schemas.microsoft.com/office/powerpoint/2010/main" val="236761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659731"/>
            <a:ext cx="7162800" cy="1754326"/>
          </a:xfrm>
          <a:prstGeom prst="rect">
            <a:avLst/>
          </a:prstGeom>
        </p:spPr>
        <p:txBody>
          <a:bodyPr wrap="square">
            <a:spAutoFit/>
          </a:bodyPr>
          <a:lstStyle/>
          <a:p>
            <a:r>
              <a:rPr lang="en-US" dirty="0"/>
              <a:t>Camera movement was also crucial to establishing tone in “Hell or High Water.” The shots allowed the viewer to fully digest the dry, barren landscape, and choreographed movement involving 360 pans that equally engulf the environment and the slow pace of the characters within them.  This shooting style is crucial to the story telling and is used in pivotal moments of the film, such as the first bank robbery.</a:t>
            </a:r>
          </a:p>
        </p:txBody>
      </p:sp>
      <p:pic>
        <p:nvPicPr>
          <p:cNvPr id="3" name="videoplayback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 y="0"/>
            <a:ext cx="8991599" cy="5088731"/>
          </a:xfrm>
          <a:prstGeom prst="rect">
            <a:avLst/>
          </a:prstGeom>
        </p:spPr>
      </p:pic>
    </p:spTree>
    <p:extLst>
      <p:ext uri="{BB962C8B-B14F-4D97-AF65-F5344CB8AC3E}">
        <p14:creationId xmlns:p14="http://schemas.microsoft.com/office/powerpoint/2010/main" val="139297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31331"/>
            <a:ext cx="7162800" cy="1754326"/>
          </a:xfrm>
          <a:prstGeom prst="rect">
            <a:avLst/>
          </a:prstGeom>
        </p:spPr>
        <p:txBody>
          <a:bodyPr wrap="square">
            <a:spAutoFit/>
          </a:bodyPr>
          <a:lstStyle/>
          <a:p>
            <a:r>
              <a:rPr lang="en-US" dirty="0">
                <a:solidFill>
                  <a:srgbClr val="222222"/>
                </a:solidFill>
                <a:latin typeface="-apple-system"/>
              </a:rPr>
              <a:t>The film is filled with plenty of shots like the one above. The characters spend lengthy periods of time outdoors, and when </a:t>
            </a:r>
            <a:r>
              <a:rPr lang="en-US" dirty="0" err="1">
                <a:solidFill>
                  <a:srgbClr val="222222"/>
                </a:solidFill>
                <a:latin typeface="-apple-system"/>
              </a:rPr>
              <a:t>Nuttgens</a:t>
            </a:r>
            <a:r>
              <a:rPr lang="en-US" dirty="0">
                <a:solidFill>
                  <a:srgbClr val="222222"/>
                </a:solidFill>
                <a:latin typeface="-apple-system"/>
              </a:rPr>
              <a:t> transitions into these wide shots of the countryside they provide the perfect opportunity to examine the ideas being presented in the film, and to marvel at how small we are in this world. The characters are given much more space to breathe when we see them outside.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88131"/>
            <a:ext cx="6657975" cy="2813229"/>
          </a:xfrm>
          <a:prstGeom prst="rect">
            <a:avLst/>
          </a:prstGeom>
          <a:effectLst>
            <a:softEdge rad="152400"/>
          </a:effectLst>
        </p:spPr>
      </p:pic>
    </p:spTree>
    <p:extLst>
      <p:ext uri="{BB962C8B-B14F-4D97-AF65-F5344CB8AC3E}">
        <p14:creationId xmlns:p14="http://schemas.microsoft.com/office/powerpoint/2010/main" val="19375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802731"/>
            <a:ext cx="7162800" cy="2031325"/>
          </a:xfrm>
          <a:prstGeom prst="rect">
            <a:avLst/>
          </a:prstGeom>
          <a:effectLst>
            <a:softEdge rad="0"/>
          </a:effectLst>
        </p:spPr>
        <p:txBody>
          <a:bodyPr wrap="square">
            <a:spAutoFit/>
          </a:bodyPr>
          <a:lstStyle/>
          <a:p>
            <a:r>
              <a:rPr lang="en-US" dirty="0"/>
              <a:t>The film also features several lengthy shots, immediately sucks the viewer into the story and shows us the type of world we're getting into, a desolate, dirty, multi-dimensional place that leaves you wanting more. But while you want the shot to continue, the imagery is already showing you that seeing more might only prove to make things more morally complex than you want them to </a:t>
            </a:r>
            <a:r>
              <a:rPr lang="en-US" dirty="0" err="1"/>
              <a:t>be,and</a:t>
            </a:r>
            <a:r>
              <a:rPr lang="en-US" dirty="0"/>
              <a:t> </a:t>
            </a:r>
            <a:r>
              <a:rPr lang="en-US" dirty="0" err="1"/>
              <a:t>Nuttgens</a:t>
            </a:r>
            <a:r>
              <a:rPr lang="en-US" dirty="0"/>
              <a:t> has already found a way to give you multiple perspectives and a feast for your eyes.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2446"/>
            <a:ext cx="6672824" cy="2434085"/>
          </a:xfrm>
          <a:prstGeom prst="rect">
            <a:avLst/>
          </a:prstGeom>
          <a:effectLst>
            <a:softEdge rad="88900"/>
          </a:effectLst>
        </p:spPr>
      </p:pic>
    </p:spTree>
    <p:extLst>
      <p:ext uri="{BB962C8B-B14F-4D97-AF65-F5344CB8AC3E}">
        <p14:creationId xmlns:p14="http://schemas.microsoft.com/office/powerpoint/2010/main" val="1839876438"/>
      </p:ext>
    </p:extLst>
  </p:cSld>
  <p:clrMapOvr>
    <a:masterClrMapping/>
  </p:clrMapOvr>
</p:sld>
</file>

<file path=ppt/theme/theme1.xml><?xml version="1.0" encoding="utf-8"?>
<a:theme xmlns:a="http://schemas.openxmlformats.org/drawingml/2006/main" name="DOP Template - 3652">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03652W_Grunge Film Strip</Template>
  <TotalTime>425</TotalTime>
  <Words>608</Words>
  <Application>Microsoft Office PowerPoint</Application>
  <PresentationFormat>Custom</PresentationFormat>
  <Paragraphs>45</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Sans Condensed</vt:lpstr>
      <vt:lpstr>Calibri</vt:lpstr>
      <vt:lpstr>-apple-system</vt:lpstr>
      <vt:lpstr>DOP Template - 3652</vt:lpstr>
      <vt:lpstr>Film Presentation</vt:lpstr>
      <vt:lpstr> Hell or High Water</vt:lpstr>
      <vt:lpstr>Storyline: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esynergy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 Presentation</dc:title>
  <dc:creator>sam mo</dc:creator>
  <cp:lastModifiedBy>sam mo</cp:lastModifiedBy>
  <cp:revision>26</cp:revision>
  <dcterms:created xsi:type="dcterms:W3CDTF">2017-03-29T22:38:39Z</dcterms:created>
  <dcterms:modified xsi:type="dcterms:W3CDTF">2017-03-31T15:19:39Z</dcterms:modified>
</cp:coreProperties>
</file>